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ppt/tags/tag6.xml" ContentType="application/vnd.openxmlformats-officedocument.presentationml.tags+xml"/>
  <Override PartName="/ppt/notesSlides/notesSlide6.xml" ContentType="application/vnd.openxmlformats-officedocument.presentationml.notesSlide+xml"/>
  <Override PartName="/ppt/tags/tag7.xml" ContentType="application/vnd.openxmlformats-officedocument.presentationml.tags+xml"/>
  <Override PartName="/ppt/notesSlides/notesSlide7.xml" ContentType="application/vnd.openxmlformats-officedocument.presentationml.notesSlide+xml"/>
  <Override PartName="/ppt/tags/tag8.xml" ContentType="application/vnd.openxmlformats-officedocument.presentationml.tags+xml"/>
  <Override PartName="/ppt/notesSlides/notesSlide8.xml" ContentType="application/vnd.openxmlformats-officedocument.presentationml.notesSlide+xml"/>
  <Override PartName="/ppt/tags/tag9.xml" ContentType="application/vnd.openxmlformats-officedocument.presentationml.tags+xml"/>
  <Override PartName="/ppt/notesSlides/notesSlide9.xml" ContentType="application/vnd.openxmlformats-officedocument.presentationml.notesSlide+xml"/>
  <Override PartName="/ppt/tags/tag10.xml" ContentType="application/vnd.openxmlformats-officedocument.presentationml.tags+xml"/>
  <Override PartName="/ppt/notesSlides/notesSlide10.xml" ContentType="application/vnd.openxmlformats-officedocument.presentationml.notesSlide+xml"/>
  <Override PartName="/ppt/tags/tag11.xml" ContentType="application/vnd.openxmlformats-officedocument.presentationml.tags+xml"/>
  <Override PartName="/ppt/notesSlides/notesSlide11.xml" ContentType="application/vnd.openxmlformats-officedocument.presentationml.notesSlide+xml"/>
  <Override PartName="/ppt/tags/tag12.xml" ContentType="application/vnd.openxmlformats-officedocument.presentationml.tags+xml"/>
  <Override PartName="/ppt/notesSlides/notesSlide12.xml" ContentType="application/vnd.openxmlformats-officedocument.presentationml.notesSlide+xml"/>
  <Override PartName="/ppt/tags/tag13.xml" ContentType="application/vnd.openxmlformats-officedocument.presentationml.tags+xml"/>
  <Override PartName="/ppt/notesSlides/notesSlide13.xml" ContentType="application/vnd.openxmlformats-officedocument.presentationml.notesSlide+xml"/>
  <Override PartName="/ppt/tags/tag14.xml" ContentType="application/vnd.openxmlformats-officedocument.presentationml.tags+xml"/>
  <Override PartName="/ppt/notesSlides/notesSlide14.xml" ContentType="application/vnd.openxmlformats-officedocument.presentationml.notesSlide+xml"/>
  <Override PartName="/ppt/tags/tag15.xml" ContentType="application/vnd.openxmlformats-officedocument.presentationml.tags+xml"/>
  <Override PartName="/ppt/notesSlides/notesSlide15.xml" ContentType="application/vnd.openxmlformats-officedocument.presentationml.notesSlide+xml"/>
  <Override PartName="/ppt/tags/tag16.xml" ContentType="application/vnd.openxmlformats-officedocument.presentationml.tags+xml"/>
  <Override PartName="/ppt/notesSlides/notesSlide16.xml" ContentType="application/vnd.openxmlformats-officedocument.presentationml.notesSlide+xml"/>
  <Override PartName="/ppt/tags/tag17.xml" ContentType="application/vnd.openxmlformats-officedocument.presentationml.tags+xml"/>
  <Override PartName="/ppt/notesSlides/notesSlide17.xml" ContentType="application/vnd.openxmlformats-officedocument.presentationml.notesSlide+xml"/>
  <Override PartName="/ppt/tags/tag18.xml" ContentType="application/vnd.openxmlformats-officedocument.presentationml.tags+xml"/>
  <Override PartName="/ppt/notesSlides/notesSlide18.xml" ContentType="application/vnd.openxmlformats-officedocument.presentationml.notesSlide+xml"/>
  <Override PartName="/ppt/tags/tag19.xml" ContentType="application/vnd.openxmlformats-officedocument.presentationml.tags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670" r:id="rId2"/>
    <p:sldId id="671" r:id="rId3"/>
    <p:sldId id="680" r:id="rId4"/>
    <p:sldId id="681" r:id="rId5"/>
    <p:sldId id="682" r:id="rId6"/>
    <p:sldId id="688" r:id="rId7"/>
    <p:sldId id="683" r:id="rId8"/>
    <p:sldId id="685" r:id="rId9"/>
    <p:sldId id="684" r:id="rId10"/>
    <p:sldId id="686" r:id="rId11"/>
    <p:sldId id="687" r:id="rId12"/>
    <p:sldId id="689" r:id="rId13"/>
    <p:sldId id="690" r:id="rId14"/>
    <p:sldId id="691" r:id="rId15"/>
    <p:sldId id="692" r:id="rId16"/>
    <p:sldId id="693" r:id="rId17"/>
    <p:sldId id="694" r:id="rId18"/>
    <p:sldId id="695" r:id="rId19"/>
    <p:sldId id="696" r:id="rId20"/>
    <p:sldId id="697" r:id="rId21"/>
    <p:sldId id="679" r:id="rId22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微软雅黑" panose="020B0503020204020204" pitchFamily="34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微软雅黑" panose="020B0503020204020204" pitchFamily="34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微软雅黑" panose="020B0503020204020204" pitchFamily="34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微软雅黑" panose="020B0503020204020204" pitchFamily="34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微软雅黑" panose="020B0503020204020204" pitchFamily="34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微软雅黑" panose="020B0503020204020204" pitchFamily="34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微软雅黑" panose="020B0503020204020204" pitchFamily="34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微软雅黑" panose="020B0503020204020204" pitchFamily="34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8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ng-Kun Xie" initials="X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BDFE3"/>
    <a:srgbClr val="0066CC"/>
    <a:srgbClr val="BF0000"/>
    <a:srgbClr val="99CCFF"/>
    <a:srgbClr val="E5F5FF"/>
    <a:srgbClr val="6699FF"/>
    <a:srgbClr val="0033CC"/>
    <a:srgbClr val="3399FF"/>
    <a:srgbClr val="3366FF"/>
    <a:srgbClr val="00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492" autoAdjust="0"/>
    <p:restoredTop sz="96048" autoAdjust="0"/>
  </p:normalViewPr>
  <p:slideViewPr>
    <p:cSldViewPr>
      <p:cViewPr>
        <p:scale>
          <a:sx n="105" d="100"/>
          <a:sy n="105" d="100"/>
        </p:scale>
        <p:origin x="1792" y="248"/>
      </p:cViewPr>
      <p:guideLst>
        <p:guide orient="horz" pos="2158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F2FA9A9D-3693-489E-816D-70C0D0C5B9D2}" type="datetimeFigureOut">
              <a:rPr lang="zh-CN" altLang="en-US"/>
              <a:t>2023/9/8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 eaLnBrk="1" hangingPunct="1">
              <a:defRPr sz="1200" smtClean="0">
                <a:latin typeface="等线" panose="02010600030101010101" pitchFamily="2" charset="-122"/>
                <a:ea typeface="等线" panose="02010600030101010101" pitchFamily="2" charset="-122"/>
              </a:defRPr>
            </a:lvl1pPr>
          </a:lstStyle>
          <a:p>
            <a:pPr>
              <a:defRPr/>
            </a:pPr>
            <a:fld id="{DDC26341-A782-4C52-8040-A0697487109F}" type="slidenum">
              <a:rPr lang="zh-CN" altLang="en-US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D9F911E7-76C5-47FA-9D81-99CD303D3D72}" type="datetimeFigureOut">
              <a:rPr lang="en-US"/>
              <a:t>9/8/23</a:t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  <a:endParaRPr 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598B7D9B-2316-495D-ACD2-3F9596AE4CC1}" type="slidenum">
              <a:rPr lang="en-US" altLang="zh-CN"/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98B7D9B-2316-495D-ACD2-3F9596AE4CC1}" type="slidenum">
              <a:rPr lang="en-US" altLang="zh-CN" smtClean="0"/>
              <a:t>2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98B7D9B-2316-495D-ACD2-3F9596AE4CC1}" type="slidenum">
              <a:rPr lang="en-US" altLang="zh-CN" smtClean="0"/>
              <a:t>11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050789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98B7D9B-2316-495D-ACD2-3F9596AE4CC1}" type="slidenum">
              <a:rPr lang="en-US" altLang="zh-CN" smtClean="0"/>
              <a:t>12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1949539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98B7D9B-2316-495D-ACD2-3F9596AE4CC1}" type="slidenum">
              <a:rPr lang="en-US" altLang="zh-CN" smtClean="0"/>
              <a:t>13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5785971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98B7D9B-2316-495D-ACD2-3F9596AE4CC1}" type="slidenum">
              <a:rPr lang="en-US" altLang="zh-CN" smtClean="0"/>
              <a:t>14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608484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98B7D9B-2316-495D-ACD2-3F9596AE4CC1}" type="slidenum">
              <a:rPr lang="en-US" altLang="zh-CN" smtClean="0"/>
              <a:t>15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7958563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98B7D9B-2316-495D-ACD2-3F9596AE4CC1}" type="slidenum">
              <a:rPr lang="en-US" altLang="zh-CN" smtClean="0"/>
              <a:t>16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7100826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98B7D9B-2316-495D-ACD2-3F9596AE4CC1}" type="slidenum">
              <a:rPr lang="en-US" altLang="zh-CN" smtClean="0"/>
              <a:t>17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158904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98B7D9B-2316-495D-ACD2-3F9596AE4CC1}" type="slidenum">
              <a:rPr lang="en-US" altLang="zh-CN" smtClean="0"/>
              <a:t>18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24422182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98B7D9B-2316-495D-ACD2-3F9596AE4CC1}" type="slidenum">
              <a:rPr lang="en-US" altLang="zh-CN" smtClean="0"/>
              <a:t>19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5104658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98B7D9B-2316-495D-ACD2-3F9596AE4CC1}" type="slidenum">
              <a:rPr lang="en-US" altLang="zh-CN" smtClean="0"/>
              <a:t>20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98B7D9B-2316-495D-ACD2-3F9596AE4CC1}" type="slidenum">
              <a:rPr lang="en-US" altLang="zh-CN" smtClean="0"/>
              <a:t>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7434994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98B7D9B-2316-495D-ACD2-3F9596AE4CC1}" type="slidenum">
              <a:rPr lang="en-US" altLang="zh-CN" smtClean="0"/>
              <a:t>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556859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98B7D9B-2316-495D-ACD2-3F9596AE4CC1}" type="slidenum">
              <a:rPr lang="en-US" altLang="zh-CN" smtClean="0"/>
              <a:t>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57416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98B7D9B-2316-495D-ACD2-3F9596AE4CC1}" type="slidenum">
              <a:rPr lang="en-US" altLang="zh-CN" smtClean="0"/>
              <a:t>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268099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98B7D9B-2316-495D-ACD2-3F9596AE4CC1}" type="slidenum">
              <a:rPr lang="en-US" altLang="zh-CN" smtClean="0"/>
              <a:t>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377254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98B7D9B-2316-495D-ACD2-3F9596AE4CC1}" type="slidenum">
              <a:rPr lang="en-US" altLang="zh-CN" smtClean="0"/>
              <a:t>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025513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98B7D9B-2316-495D-ACD2-3F9596AE4CC1}" type="slidenum">
              <a:rPr lang="en-US" altLang="zh-CN" smtClean="0"/>
              <a:t>9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799612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98B7D9B-2316-495D-ACD2-3F9596AE4CC1}" type="slidenum">
              <a:rPr lang="en-US" altLang="zh-CN" smtClean="0"/>
              <a:t>10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505540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 userDrawn="1"/>
        </p:nvCxnSpPr>
        <p:spPr>
          <a:xfrm>
            <a:off x="1023136" y="2708920"/>
            <a:ext cx="7070741" cy="0"/>
          </a:xfrm>
          <a:prstGeom prst="line">
            <a:avLst/>
          </a:prstGeom>
          <a:ln w="57150">
            <a:solidFill>
              <a:srgbClr val="C00000"/>
            </a:solidFill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页脚占位符 4"/>
          <p:cNvSpPr txBox="1"/>
          <p:nvPr userDrawn="1"/>
        </p:nvSpPr>
        <p:spPr>
          <a:xfrm>
            <a:off x="277813" y="5910263"/>
            <a:ext cx="8591550" cy="5715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124744"/>
            <a:ext cx="7772400" cy="1004046"/>
          </a:xfrm>
        </p:spPr>
        <p:txBody>
          <a:bodyPr>
            <a:normAutofit/>
          </a:bodyPr>
          <a:lstStyle>
            <a:lvl1pPr>
              <a:defRPr sz="4000">
                <a:latin typeface="+mj-lt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699592" y="3573016"/>
            <a:ext cx="6400800" cy="1752600"/>
          </a:xfrm>
        </p:spPr>
        <p:txBody>
          <a:bodyPr>
            <a:normAutofit/>
          </a:bodyPr>
          <a:lstStyle>
            <a:lvl1pPr marL="0" indent="0" algn="r"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 userDrawn="1"/>
        </p:nvCxnSpPr>
        <p:spPr>
          <a:xfrm>
            <a:off x="403225" y="744538"/>
            <a:ext cx="8050213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headEnd type="none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剪去单角的矩形 4"/>
          <p:cNvSpPr/>
          <p:nvPr userDrawn="1"/>
        </p:nvSpPr>
        <p:spPr>
          <a:xfrm flipH="1">
            <a:off x="301625" y="96838"/>
            <a:ext cx="101600" cy="647700"/>
          </a:xfrm>
          <a:prstGeom prst="snip1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6" name="剪去单角的矩形 5"/>
          <p:cNvSpPr/>
          <p:nvPr userDrawn="1"/>
        </p:nvSpPr>
        <p:spPr>
          <a:xfrm flipH="1">
            <a:off x="301625" y="6650038"/>
            <a:ext cx="8277225" cy="107950"/>
          </a:xfrm>
          <a:prstGeom prst="snip1Rect">
            <a:avLst/>
          </a:prstGeom>
          <a:solidFill>
            <a:srgbClr val="0066CC"/>
          </a:solidFill>
          <a:ln>
            <a:solidFill>
              <a:srgbClr val="0066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7" name="平行四边形 6"/>
          <p:cNvSpPr/>
          <p:nvPr userDrawn="1"/>
        </p:nvSpPr>
        <p:spPr>
          <a:xfrm>
            <a:off x="8548688" y="6575425"/>
            <a:ext cx="323850" cy="269875"/>
          </a:xfrm>
          <a:prstGeom prst="parallelogram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1" name="内容占位符 10"/>
          <p:cNvSpPr>
            <a:spLocks noGrp="1"/>
          </p:cNvSpPr>
          <p:nvPr>
            <p:ph sz="quarter" idx="10" hasCustomPrompt="1"/>
          </p:nvPr>
        </p:nvSpPr>
        <p:spPr>
          <a:xfrm>
            <a:off x="301495" y="994144"/>
            <a:ext cx="8539477" cy="5459192"/>
          </a:xfrm>
          <a:prstGeom prst="rect">
            <a:avLst/>
          </a:prstGeom>
        </p:spPr>
        <p:txBody>
          <a:bodyPr/>
          <a:lstStyle>
            <a:lvl1pPr marL="288290" indent="-288290" algn="l">
              <a:lnSpc>
                <a:spcPct val="100000"/>
              </a:lnSpc>
              <a:buClrTx/>
              <a:buFont typeface="Arial" panose="020B0604020202020204" pitchFamily="34" charset="0"/>
              <a:buChar char="•"/>
              <a:tabLst>
                <a:tab pos="5198745" algn="l"/>
              </a:tabLst>
              <a:defRPr sz="2800">
                <a:solidFill>
                  <a:schemeClr val="tx1"/>
                </a:solidFill>
              </a:defRPr>
            </a:lvl1pPr>
            <a:lvl2pPr marL="647700" indent="-342900">
              <a:lnSpc>
                <a:spcPct val="100000"/>
              </a:lnSpc>
              <a:buClrTx/>
              <a:buFont typeface="Arial" panose="020B0604020202020204" pitchFamily="34" charset="0"/>
              <a:buChar char="◦"/>
              <a:defRPr sz="2400">
                <a:solidFill>
                  <a:schemeClr val="tx1"/>
                </a:solidFill>
              </a:defRPr>
            </a:lvl2pPr>
            <a:lvl3pPr marL="669925" indent="-285750">
              <a:lnSpc>
                <a:spcPct val="100000"/>
              </a:lnSpc>
              <a:buClrTx/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3pPr>
            <a:lvl4pPr marL="852805" indent="-285750">
              <a:lnSpc>
                <a:spcPct val="100000"/>
              </a:lnSpc>
              <a:buClrTx/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4pPr>
            <a:lvl5pPr marL="1035685" indent="-285750">
              <a:lnSpc>
                <a:spcPct val="100000"/>
              </a:lnSpc>
              <a:buClrTx/>
              <a:buFont typeface="Arial" panose="020B0604020202020204" pitchFamily="34" charset="0"/>
              <a:buChar char="•"/>
              <a:defRPr sz="1800">
                <a:solidFill>
                  <a:schemeClr val="tx1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5" name="标题 14"/>
          <p:cNvSpPr>
            <a:spLocks noGrp="1"/>
          </p:cNvSpPr>
          <p:nvPr>
            <p:ph type="title"/>
          </p:nvPr>
        </p:nvSpPr>
        <p:spPr>
          <a:xfrm>
            <a:off x="456433" y="207524"/>
            <a:ext cx="8229600" cy="413164"/>
          </a:xfrm>
        </p:spPr>
        <p:txBody>
          <a:bodyPr/>
          <a:lstStyle>
            <a:lvl1pPr algn="l">
              <a:defRPr sz="3200" b="1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8" name="灯片编号占位符 15"/>
          <p:cNvSpPr>
            <a:spLocks noGrp="1"/>
          </p:cNvSpPr>
          <p:nvPr>
            <p:ph type="sldNum" sz="quarter" idx="11"/>
          </p:nvPr>
        </p:nvSpPr>
        <p:spPr>
          <a:xfrm>
            <a:off x="8324850" y="6556375"/>
            <a:ext cx="776288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/>
          <a:lstStyle>
            <a:lvl1pPr algn="ctr">
              <a:defRPr sz="1200" b="1" smtClean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B0140D6E-A86A-4C58-A218-862F8126CF50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74638"/>
            <a:ext cx="8229600" cy="58515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微软雅黑" panose="020B0503020204020204" pitchFamily="34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微软雅黑" panose="020B0503020204020204" pitchFamily="34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微软雅黑" panose="020B0503020204020204" pitchFamily="34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微软雅黑" panose="020B0503020204020204" pitchFamily="34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微软雅黑" panose="020B0503020204020204" pitchFamily="34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微软雅黑" panose="020B0503020204020204" pitchFamily="34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微软雅黑" panose="020B0503020204020204" pitchFamily="34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微软雅黑" panose="020B0503020204020204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4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6.xml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7.xml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8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9.xml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7" Type="http://schemas.openxmlformats.org/officeDocument/2006/relationships/image" Target="../media/image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59276" y="1844824"/>
            <a:ext cx="8568953" cy="1004046"/>
          </a:xfrm>
        </p:spPr>
        <p:txBody>
          <a:bodyPr>
            <a:normAutofit fontScale="90000"/>
          </a:bodyPr>
          <a:lstStyle/>
          <a:p>
            <a:r>
              <a:rPr kumimoji="1" lang="en-US" altLang="zh-CN" dirty="0"/>
              <a:t>On Calibration of Modern Neural Networks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3347864" y="5301208"/>
            <a:ext cx="2448272" cy="504056"/>
          </a:xfrm>
        </p:spPr>
        <p:txBody>
          <a:bodyPr>
            <a:normAutofit/>
          </a:bodyPr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ICML 2017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0" y="1262"/>
            <a:ext cx="9144000" cy="1123482"/>
            <a:chOff x="0" y="-1"/>
            <a:chExt cx="9144000" cy="1123482"/>
          </a:xfrm>
        </p:grpSpPr>
        <p:sp>
          <p:nvSpPr>
            <p:cNvPr id="5" name="矩形 4"/>
            <p:cNvSpPr/>
            <p:nvPr/>
          </p:nvSpPr>
          <p:spPr>
            <a:xfrm>
              <a:off x="0" y="-1"/>
              <a:ext cx="9144000" cy="1123482"/>
            </a:xfrm>
            <a:prstGeom prst="rect">
              <a:avLst/>
            </a:prstGeom>
            <a:solidFill>
              <a:srgbClr val="B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6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4016" y="139782"/>
              <a:ext cx="2987824" cy="8418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EFCC02FE-B9CD-5C76-C8E1-49580D117414}"/>
              </a:ext>
            </a:extLst>
          </p:cNvPr>
          <p:cNvSpPr txBox="1"/>
          <p:nvPr/>
        </p:nvSpPr>
        <p:spPr>
          <a:xfrm>
            <a:off x="3852957" y="2848870"/>
            <a:ext cx="14380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Citation 4294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Visualize miscalibration</a:t>
            </a:r>
          </a:p>
        </p:txBody>
      </p:sp>
      <p:sp>
        <p:nvSpPr>
          <p:cNvPr id="18" name="灯片编号占位符 2"/>
          <p:cNvSpPr>
            <a:spLocks noGrp="1"/>
          </p:cNvSpPr>
          <p:nvPr>
            <p:ph type="sldNum" sz="quarter" idx="11"/>
          </p:nvPr>
        </p:nvSpPr>
        <p:spPr>
          <a:xfrm>
            <a:off x="8324850" y="6556375"/>
            <a:ext cx="776288" cy="365125"/>
          </a:xfrm>
        </p:spPr>
        <p:txBody>
          <a:bodyPr/>
          <a:lstStyle/>
          <a:p>
            <a:pPr>
              <a:defRPr/>
            </a:pPr>
            <a:fld id="{B0140D6E-A86A-4C58-A218-862F8126CF50}" type="slidenum">
              <a:rPr lang="zh-CN" altLang="en-US" smtClean="0"/>
              <a:t>10</a:t>
            </a:fld>
            <a:endParaRPr lang="zh-CN" alt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F505D03F-0CA0-4119-FFBD-46CE7956F8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0" y="1392095"/>
            <a:ext cx="7772400" cy="4073809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F653A594-7307-4579-2D63-B1AAD8F06A73}"/>
              </a:ext>
            </a:extLst>
          </p:cNvPr>
          <p:cNvSpPr/>
          <p:nvPr/>
        </p:nvSpPr>
        <p:spPr>
          <a:xfrm>
            <a:off x="1070290" y="4551504"/>
            <a:ext cx="3861749" cy="914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3A93D09-40CA-A5E8-B550-EBD75B2656F5}"/>
              </a:ext>
            </a:extLst>
          </p:cNvPr>
          <p:cNvSpPr txBox="1"/>
          <p:nvPr/>
        </p:nvSpPr>
        <p:spPr>
          <a:xfrm>
            <a:off x="1187624" y="4653136"/>
            <a:ext cx="388843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sz="1400" i="1" dirty="0"/>
              <a:t>Niculescu-</a:t>
            </a:r>
            <a:r>
              <a:rPr lang="en" altLang="zh-CN" sz="1400" i="1" dirty="0" err="1"/>
              <a:t>Mizil</a:t>
            </a:r>
            <a:r>
              <a:rPr lang="en" altLang="zh-CN" sz="1400" i="1" dirty="0"/>
              <a:t> et al. Predicting good probabilities with supervised learning. ICML, 2005</a:t>
            </a:r>
            <a:endParaRPr lang="zh-CN" altLang="en-US" sz="1400" i="1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63486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5"/>
    </mc:Choice>
    <mc:Fallback xmlns="">
      <p:transition spd="slow" advTm="345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The second question</a:t>
            </a:r>
          </a:p>
        </p:txBody>
      </p:sp>
      <p:sp>
        <p:nvSpPr>
          <p:cNvPr id="18" name="灯片编号占位符 2"/>
          <p:cNvSpPr>
            <a:spLocks noGrp="1"/>
          </p:cNvSpPr>
          <p:nvPr>
            <p:ph type="sldNum" sz="quarter" idx="11"/>
          </p:nvPr>
        </p:nvSpPr>
        <p:spPr>
          <a:xfrm>
            <a:off x="8324850" y="6556375"/>
            <a:ext cx="776288" cy="365125"/>
          </a:xfrm>
        </p:spPr>
        <p:txBody>
          <a:bodyPr/>
          <a:lstStyle/>
          <a:p>
            <a:pPr>
              <a:defRPr/>
            </a:pPr>
            <a:fld id="{B0140D6E-A86A-4C58-A218-862F8126CF50}" type="slidenum">
              <a:rPr lang="zh-CN" altLang="en-US" smtClean="0"/>
              <a:t>11</a:t>
            </a:fld>
            <a:endParaRPr lang="zh-CN" altLang="en-US" dirty="0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6AA9FE91-34A0-9FA2-15D6-26C53DD98946}"/>
              </a:ext>
            </a:extLst>
          </p:cNvPr>
          <p:cNvGrpSpPr/>
          <p:nvPr/>
        </p:nvGrpSpPr>
        <p:grpSpPr>
          <a:xfrm>
            <a:off x="579936" y="3122676"/>
            <a:ext cx="8106097" cy="612648"/>
            <a:chOff x="579936" y="3122676"/>
            <a:chExt cx="8106097" cy="612648"/>
          </a:xfrm>
        </p:grpSpPr>
        <p:sp>
          <p:nvSpPr>
            <p:cNvPr id="5" name="流程 4">
              <a:extLst>
                <a:ext uri="{FF2B5EF4-FFF2-40B4-BE49-F238E27FC236}">
                  <a16:creationId xmlns:a16="http://schemas.microsoft.com/office/drawing/2014/main" id="{89C24B8C-2F62-D79C-E634-070CD835CDD7}"/>
                </a:ext>
              </a:extLst>
            </p:cNvPr>
            <p:cNvSpPr/>
            <p:nvPr/>
          </p:nvSpPr>
          <p:spPr>
            <a:xfrm>
              <a:off x="579936" y="3122676"/>
              <a:ext cx="8074473" cy="612648"/>
            </a:xfrm>
            <a:prstGeom prst="flowChartProcess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BD88EFD5-365E-E431-3F73-112EF4743601}"/>
                </a:ext>
              </a:extLst>
            </p:cNvPr>
            <p:cNvSpPr txBox="1"/>
            <p:nvPr/>
          </p:nvSpPr>
          <p:spPr>
            <a:xfrm>
              <a:off x="611560" y="3167390"/>
              <a:ext cx="8074473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</a:rPr>
                <a:t>What makes DNN mis-calibrated?</a:t>
              </a:r>
              <a:endParaRPr lang="zh-CN" altLang="en-US" sz="2800" dirty="0">
                <a:solidFill>
                  <a:schemeClr val="bg1"/>
                </a:solidFill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458775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5"/>
    </mc:Choice>
    <mc:Fallback xmlns="">
      <p:transition spd="slow" advTm="345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Neural network evaluation</a:t>
            </a:r>
          </a:p>
        </p:txBody>
      </p:sp>
      <p:sp>
        <p:nvSpPr>
          <p:cNvPr id="18" name="灯片编号占位符 2"/>
          <p:cNvSpPr>
            <a:spLocks noGrp="1"/>
          </p:cNvSpPr>
          <p:nvPr>
            <p:ph type="sldNum" sz="quarter" idx="11"/>
          </p:nvPr>
        </p:nvSpPr>
        <p:spPr>
          <a:xfrm>
            <a:off x="8324850" y="6556375"/>
            <a:ext cx="776288" cy="365125"/>
          </a:xfrm>
        </p:spPr>
        <p:txBody>
          <a:bodyPr/>
          <a:lstStyle/>
          <a:p>
            <a:pPr>
              <a:defRPr/>
            </a:pPr>
            <a:fld id="{B0140D6E-A86A-4C58-A218-862F8126CF50}" type="slidenum">
              <a:rPr lang="zh-CN" altLang="en-US" smtClean="0"/>
              <a:t>12</a:t>
            </a:fld>
            <a:endParaRPr lang="zh-CN" alt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4FDA1911-B5EA-7E68-727B-A7FD592C27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9088" y="1329961"/>
            <a:ext cx="8005823" cy="4198078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45975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5"/>
    </mc:Choice>
    <mc:Fallback xmlns="">
      <p:transition spd="slow" advTm="345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Increased network capacity</a:t>
            </a:r>
          </a:p>
        </p:txBody>
      </p:sp>
      <p:sp>
        <p:nvSpPr>
          <p:cNvPr id="18" name="灯片编号占位符 2"/>
          <p:cNvSpPr>
            <a:spLocks noGrp="1"/>
          </p:cNvSpPr>
          <p:nvPr>
            <p:ph type="sldNum" sz="quarter" idx="11"/>
          </p:nvPr>
        </p:nvSpPr>
        <p:spPr>
          <a:xfrm>
            <a:off x="8324850" y="6556375"/>
            <a:ext cx="776288" cy="365125"/>
          </a:xfrm>
        </p:spPr>
        <p:txBody>
          <a:bodyPr/>
          <a:lstStyle/>
          <a:p>
            <a:pPr>
              <a:defRPr/>
            </a:pPr>
            <a:fld id="{B0140D6E-A86A-4C58-A218-862F8126CF50}" type="slidenum">
              <a:rPr lang="zh-CN" altLang="en-US" smtClean="0"/>
              <a:t>13</a:t>
            </a:fld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4717E24-9F85-5966-7522-A45012A201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4860" y="1234470"/>
            <a:ext cx="8181470" cy="438906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86220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5"/>
    </mc:Choice>
    <mc:Fallback xmlns="">
      <p:transition spd="slow" advTm="345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Batch normalization &amp;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R</a:t>
            </a:r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egularization</a:t>
            </a:r>
          </a:p>
        </p:txBody>
      </p:sp>
      <p:sp>
        <p:nvSpPr>
          <p:cNvPr id="18" name="灯片编号占位符 2"/>
          <p:cNvSpPr>
            <a:spLocks noGrp="1"/>
          </p:cNvSpPr>
          <p:nvPr>
            <p:ph type="sldNum" sz="quarter" idx="11"/>
          </p:nvPr>
        </p:nvSpPr>
        <p:spPr>
          <a:xfrm>
            <a:off x="8324850" y="6556375"/>
            <a:ext cx="776288" cy="365125"/>
          </a:xfrm>
        </p:spPr>
        <p:txBody>
          <a:bodyPr/>
          <a:lstStyle/>
          <a:p>
            <a:pPr>
              <a:defRPr/>
            </a:pPr>
            <a:fld id="{B0140D6E-A86A-4C58-A218-862F8126CF50}" type="slidenum">
              <a:rPr lang="zh-CN" altLang="en-US" smtClean="0"/>
              <a:t>14</a:t>
            </a:fld>
            <a:endParaRPr lang="zh-CN" alt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ECD5D975-4082-4CF3-46A9-483EA6D374C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0569"/>
          <a:stretch/>
        </p:blipFill>
        <p:spPr>
          <a:xfrm>
            <a:off x="685800" y="1328882"/>
            <a:ext cx="7772400" cy="3756302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7834BC92-A839-4498-8578-DAE3F63B1E6A}"/>
                  </a:ext>
                </a:extLst>
              </p:cNvPr>
              <p:cNvSpPr txBox="1"/>
              <p:nvPr/>
            </p:nvSpPr>
            <p:spPr>
              <a:xfrm>
                <a:off x="6084168" y="5053765"/>
                <a:ext cx="166455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CN" dirty="0"/>
                  <a:t>L2 parameter </a:t>
                </a:r>
                <a14:m>
                  <m:oMath xmlns:m="http://schemas.openxmlformats.org/officeDocument/2006/math"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𝜆</m:t>
                    </m:r>
                  </m:oMath>
                </a14:m>
                <a:endParaRPr kumimoji="1" lang="zh-CN" altLang="en-US" dirty="0"/>
              </a:p>
            </p:txBody>
          </p:sp>
        </mc:Choice>
        <mc:Fallback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7834BC92-A839-4498-8578-DAE3F63B1E6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84168" y="5053765"/>
                <a:ext cx="1664558" cy="369332"/>
              </a:xfrm>
              <a:prstGeom prst="rect">
                <a:avLst/>
              </a:prstGeom>
              <a:blipFill>
                <a:blip r:embed="rId5"/>
                <a:stretch>
                  <a:fillRect l="-3030" t="-3226" b="-2258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3495337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5"/>
    </mc:Choice>
    <mc:Fallback xmlns="">
      <p:transition spd="slow" advTm="345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NLL overfitting</a:t>
            </a:r>
          </a:p>
        </p:txBody>
      </p:sp>
      <p:sp>
        <p:nvSpPr>
          <p:cNvPr id="18" name="灯片编号占位符 2"/>
          <p:cNvSpPr>
            <a:spLocks noGrp="1"/>
          </p:cNvSpPr>
          <p:nvPr>
            <p:ph type="sldNum" sz="quarter" idx="11"/>
          </p:nvPr>
        </p:nvSpPr>
        <p:spPr>
          <a:xfrm>
            <a:off x="8324850" y="6556375"/>
            <a:ext cx="776288" cy="365125"/>
          </a:xfrm>
        </p:spPr>
        <p:txBody>
          <a:bodyPr/>
          <a:lstStyle/>
          <a:p>
            <a:pPr>
              <a:defRPr/>
            </a:pPr>
            <a:fld id="{B0140D6E-A86A-4C58-A218-862F8126CF50}" type="slidenum">
              <a:rPr lang="zh-CN" altLang="en-US" smtClean="0"/>
              <a:t>15</a:t>
            </a:fld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7575AF0-89F0-94F2-176A-567CA20794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528" y="807632"/>
            <a:ext cx="8362505" cy="4004146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4A9CA8A5-D8BA-6449-ED98-F15CBF8C009C}"/>
              </a:ext>
            </a:extLst>
          </p:cNvPr>
          <p:cNvSpPr txBox="1"/>
          <p:nvPr/>
        </p:nvSpPr>
        <p:spPr>
          <a:xfrm>
            <a:off x="1280160" y="5157216"/>
            <a:ext cx="2054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Tuning learning rate</a:t>
            </a:r>
            <a:endParaRPr kumimoji="1" lang="zh-CN" altLang="en-US" dirty="0"/>
          </a:p>
        </p:txBody>
      </p:sp>
      <p:cxnSp>
        <p:nvCxnSpPr>
          <p:cNvPr id="10" name="曲线连接符 9">
            <a:extLst>
              <a:ext uri="{FF2B5EF4-FFF2-40B4-BE49-F238E27FC236}">
                <a16:creationId xmlns:a16="http://schemas.microsoft.com/office/drawing/2014/main" id="{44668392-217A-AE9B-71F7-3CECE0C4FDA6}"/>
              </a:ext>
            </a:extLst>
          </p:cNvPr>
          <p:cNvCxnSpPr>
            <a:cxnSpLocks/>
            <a:stCxn id="8" idx="0"/>
          </p:cNvCxnSpPr>
          <p:nvPr/>
        </p:nvCxnSpPr>
        <p:spPr>
          <a:xfrm rot="5400000" flipH="1" flipV="1">
            <a:off x="2287478" y="4456870"/>
            <a:ext cx="720104" cy="680588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曲线连接符 15">
            <a:extLst>
              <a:ext uri="{FF2B5EF4-FFF2-40B4-BE49-F238E27FC236}">
                <a16:creationId xmlns:a16="http://schemas.microsoft.com/office/drawing/2014/main" id="{127FB598-6623-55DE-F88F-E4A97817F3C3}"/>
              </a:ext>
            </a:extLst>
          </p:cNvPr>
          <p:cNvCxnSpPr>
            <a:cxnSpLocks/>
            <a:stCxn id="8" idx="3"/>
          </p:cNvCxnSpPr>
          <p:nvPr/>
        </p:nvCxnSpPr>
        <p:spPr>
          <a:xfrm flipV="1">
            <a:off x="3334312" y="4437112"/>
            <a:ext cx="301584" cy="904770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08B2FCF3-19CE-A038-56FC-FFB3FC4AF84A}"/>
                  </a:ext>
                </a:extLst>
              </p:cNvPr>
              <p:cNvSpPr txBox="1"/>
              <p:nvPr/>
            </p:nvSpPr>
            <p:spPr>
              <a:xfrm>
                <a:off x="4932040" y="2180619"/>
                <a:ext cx="407271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) </m:t>
                      </m:r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𝑖𝑠</m:t>
                      </m:r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𝑠𝑎𝑚𝑝𝑙𝑖𝑛𝑔</m:t>
                      </m:r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𝑓𝑟𝑜𝑚</m:t>
                      </m:r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𝑡h𝑒</m:t>
                      </m:r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𝑡𝑒𝑥𝑡</m:t>
                      </m:r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𝑠𝑒𝑡</m:t>
                      </m:r>
                      <m:r>
                        <a:rPr kumimoji="1" lang="en-US" altLang="zh-CN" b="0" i="1" smtClean="0">
                          <a:latin typeface="Cambria Math" panose="02040503050406030204" pitchFamily="18" charset="0"/>
                        </a:rPr>
                        <m:t>.</m:t>
                      </m:r>
                    </m:oMath>
                  </m:oMathPara>
                </a14:m>
                <a:endParaRPr kumimoji="1" lang="zh-CN" altLang="en-US" dirty="0"/>
              </a:p>
            </p:txBody>
          </p:sp>
        </mc:Choice>
        <mc:Fallback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08B2FCF3-19CE-A038-56FC-FFB3FC4AF84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32040" y="2180619"/>
                <a:ext cx="4072717" cy="369332"/>
              </a:xfrm>
              <a:prstGeom prst="rect">
                <a:avLst/>
              </a:prstGeom>
              <a:blipFill>
                <a:blip r:embed="rId5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3212358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5"/>
    </mc:Choice>
    <mc:Fallback xmlns="">
      <p:transition spd="slow" advTm="345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The third question</a:t>
            </a:r>
          </a:p>
        </p:txBody>
      </p:sp>
      <p:sp>
        <p:nvSpPr>
          <p:cNvPr id="18" name="灯片编号占位符 2"/>
          <p:cNvSpPr>
            <a:spLocks noGrp="1"/>
          </p:cNvSpPr>
          <p:nvPr>
            <p:ph type="sldNum" sz="quarter" idx="11"/>
          </p:nvPr>
        </p:nvSpPr>
        <p:spPr>
          <a:xfrm>
            <a:off x="8324850" y="6556375"/>
            <a:ext cx="776288" cy="365125"/>
          </a:xfrm>
        </p:spPr>
        <p:txBody>
          <a:bodyPr/>
          <a:lstStyle/>
          <a:p>
            <a:pPr>
              <a:defRPr/>
            </a:pPr>
            <a:fld id="{B0140D6E-A86A-4C58-A218-862F8126CF50}" type="slidenum">
              <a:rPr lang="zh-CN" altLang="en-US" smtClean="0"/>
              <a:t>16</a:t>
            </a:fld>
            <a:endParaRPr lang="zh-CN" altLang="en-US" dirty="0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6AA9FE91-34A0-9FA2-15D6-26C53DD98946}"/>
              </a:ext>
            </a:extLst>
          </p:cNvPr>
          <p:cNvGrpSpPr/>
          <p:nvPr/>
        </p:nvGrpSpPr>
        <p:grpSpPr>
          <a:xfrm>
            <a:off x="579936" y="3122676"/>
            <a:ext cx="8106097" cy="612648"/>
            <a:chOff x="579936" y="3122676"/>
            <a:chExt cx="8106097" cy="612648"/>
          </a:xfrm>
        </p:grpSpPr>
        <p:sp>
          <p:nvSpPr>
            <p:cNvPr id="5" name="流程 4">
              <a:extLst>
                <a:ext uri="{FF2B5EF4-FFF2-40B4-BE49-F238E27FC236}">
                  <a16:creationId xmlns:a16="http://schemas.microsoft.com/office/drawing/2014/main" id="{89C24B8C-2F62-D79C-E634-070CD835CDD7}"/>
                </a:ext>
              </a:extLst>
            </p:cNvPr>
            <p:cNvSpPr/>
            <p:nvPr/>
          </p:nvSpPr>
          <p:spPr>
            <a:xfrm>
              <a:off x="579936" y="3122676"/>
              <a:ext cx="8074473" cy="612648"/>
            </a:xfrm>
            <a:prstGeom prst="flowChartProcess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BD88EFD5-365E-E431-3F73-112EF4743601}"/>
                </a:ext>
              </a:extLst>
            </p:cNvPr>
            <p:cNvSpPr txBox="1"/>
            <p:nvPr/>
          </p:nvSpPr>
          <p:spPr>
            <a:xfrm>
              <a:off x="611560" y="3167390"/>
              <a:ext cx="8074473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chemeClr val="bg1"/>
                  </a:solidFill>
                </a:rPr>
                <a:t>How can we correct miscalibration?</a:t>
              </a:r>
              <a:endParaRPr lang="zh-CN" altLang="en-US" sz="2800" dirty="0">
                <a:solidFill>
                  <a:schemeClr val="bg1"/>
                </a:solidFill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1356631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5"/>
    </mc:Choice>
    <mc:Fallback xmlns="">
      <p:transition spd="slow" advTm="345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Temperature scaling</a:t>
            </a:r>
          </a:p>
        </p:txBody>
      </p:sp>
      <p:sp>
        <p:nvSpPr>
          <p:cNvPr id="18" name="灯片编号占位符 2"/>
          <p:cNvSpPr>
            <a:spLocks noGrp="1"/>
          </p:cNvSpPr>
          <p:nvPr>
            <p:ph type="sldNum" sz="quarter" idx="11"/>
          </p:nvPr>
        </p:nvSpPr>
        <p:spPr>
          <a:xfrm>
            <a:off x="8324850" y="6556375"/>
            <a:ext cx="776288" cy="365125"/>
          </a:xfrm>
        </p:spPr>
        <p:txBody>
          <a:bodyPr/>
          <a:lstStyle/>
          <a:p>
            <a:pPr>
              <a:defRPr/>
            </a:pPr>
            <a:fld id="{B0140D6E-A86A-4C58-A218-862F8126CF50}" type="slidenum">
              <a:rPr lang="zh-CN" altLang="en-US" smtClean="0"/>
              <a:t>17</a:t>
            </a:fld>
            <a:endParaRPr lang="zh-CN" alt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D682E74B-EE5A-2C8A-19C6-FC65FFF749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7348" y="980728"/>
            <a:ext cx="8607769" cy="4069553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AC092F38-E2D3-648C-3372-FAF66975202F}"/>
              </a:ext>
            </a:extLst>
          </p:cNvPr>
          <p:cNvSpPr/>
          <p:nvPr/>
        </p:nvSpPr>
        <p:spPr>
          <a:xfrm>
            <a:off x="1008335" y="5324488"/>
            <a:ext cx="7125793" cy="5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/>
              <a:t>Temperature scaling does not affect the model’s accuracy.</a:t>
            </a:r>
            <a:endParaRPr kumimoji="1" lang="zh-CN" altLang="en-US" sz="2000" b="1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67304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5"/>
    </mc:Choice>
    <mc:Fallback xmlns="">
      <p:transition spd="slow" advTm="345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Experiments</a:t>
            </a:r>
            <a:endParaRPr lang="en-US" altLang="zh-CN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灯片编号占位符 2"/>
          <p:cNvSpPr>
            <a:spLocks noGrp="1"/>
          </p:cNvSpPr>
          <p:nvPr>
            <p:ph type="sldNum" sz="quarter" idx="11"/>
          </p:nvPr>
        </p:nvSpPr>
        <p:spPr>
          <a:xfrm>
            <a:off x="8324850" y="6556375"/>
            <a:ext cx="776288" cy="365125"/>
          </a:xfrm>
        </p:spPr>
        <p:txBody>
          <a:bodyPr/>
          <a:lstStyle/>
          <a:p>
            <a:pPr>
              <a:defRPr/>
            </a:pPr>
            <a:fld id="{B0140D6E-A86A-4C58-A218-862F8126CF50}" type="slidenum">
              <a:rPr lang="zh-CN" altLang="en-US" smtClean="0"/>
              <a:t>18</a:t>
            </a:fld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10D7629-67CF-55CE-AB62-A9AAFCBCE1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009" y="980728"/>
            <a:ext cx="8795982" cy="437632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75471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5"/>
    </mc:Choice>
    <mc:Fallback xmlns="">
      <p:transition spd="slow" advTm="345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Experiments</a:t>
            </a:r>
            <a:endParaRPr lang="en-US" altLang="zh-CN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灯片编号占位符 2"/>
          <p:cNvSpPr>
            <a:spLocks noGrp="1"/>
          </p:cNvSpPr>
          <p:nvPr>
            <p:ph type="sldNum" sz="quarter" idx="11"/>
          </p:nvPr>
        </p:nvSpPr>
        <p:spPr>
          <a:xfrm>
            <a:off x="8324850" y="6556375"/>
            <a:ext cx="776288" cy="365125"/>
          </a:xfrm>
        </p:spPr>
        <p:txBody>
          <a:bodyPr/>
          <a:lstStyle/>
          <a:p>
            <a:pPr>
              <a:defRPr/>
            </a:pPr>
            <a:fld id="{B0140D6E-A86A-4C58-A218-862F8126CF50}" type="slidenum">
              <a:rPr lang="zh-CN" altLang="en-US" smtClean="0"/>
              <a:t>19</a:t>
            </a:fld>
            <a:endParaRPr lang="zh-CN" alt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B70482DF-F319-C389-7D94-427D4EC807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6900" y="1686017"/>
            <a:ext cx="8670199" cy="316835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72439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5"/>
    </mc:Choice>
    <mc:Fallback xmlns="">
      <p:transition spd="slow" advTm="345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Motivation</a:t>
            </a:r>
          </a:p>
        </p:txBody>
      </p:sp>
      <p:sp>
        <p:nvSpPr>
          <p:cNvPr id="18" name="灯片编号占位符 2"/>
          <p:cNvSpPr>
            <a:spLocks noGrp="1"/>
          </p:cNvSpPr>
          <p:nvPr>
            <p:ph type="sldNum" sz="quarter" idx="11"/>
          </p:nvPr>
        </p:nvSpPr>
        <p:spPr>
          <a:xfrm>
            <a:off x="8324850" y="6556375"/>
            <a:ext cx="776288" cy="365125"/>
          </a:xfrm>
        </p:spPr>
        <p:txBody>
          <a:bodyPr/>
          <a:lstStyle/>
          <a:p>
            <a:pPr>
              <a:defRPr/>
            </a:pPr>
            <a:fld id="{B0140D6E-A86A-4C58-A218-862F8126CF50}" type="slidenum">
              <a:rPr lang="zh-CN" altLang="en-US" smtClean="0"/>
              <a:t>2</a:t>
            </a:fld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95E19D7-F99B-29C2-2092-09F9FDB808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033" y="1052736"/>
            <a:ext cx="7772400" cy="3443468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BC8C32A3-C981-BADD-AC79-0AF924A3A14B}"/>
              </a:ext>
            </a:extLst>
          </p:cNvPr>
          <p:cNvSpPr/>
          <p:nvPr/>
        </p:nvSpPr>
        <p:spPr>
          <a:xfrm>
            <a:off x="1008336" y="5238289"/>
            <a:ext cx="7125793" cy="5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/>
              <a:t>In most cases, we only care about the accuracy without considering the confidence.</a:t>
            </a:r>
            <a:endParaRPr kumimoji="1" lang="zh-CN" altLang="en-US" sz="2000" b="1" dirty="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5"/>
    </mc:Choice>
    <mc:Fallback xmlns="">
      <p:transition spd="slow" advTm="345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Awesome topics</a:t>
            </a:r>
            <a:endParaRPr lang="en-US" altLang="zh-CN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灯片编号占位符 2"/>
          <p:cNvSpPr>
            <a:spLocks noGrp="1"/>
          </p:cNvSpPr>
          <p:nvPr>
            <p:ph type="sldNum" sz="quarter" idx="11"/>
          </p:nvPr>
        </p:nvSpPr>
        <p:spPr>
          <a:xfrm>
            <a:off x="8324850" y="6556375"/>
            <a:ext cx="776288" cy="365125"/>
          </a:xfrm>
        </p:spPr>
        <p:txBody>
          <a:bodyPr/>
          <a:lstStyle/>
          <a:p>
            <a:pPr>
              <a:defRPr/>
            </a:pPr>
            <a:fld id="{B0140D6E-A86A-4C58-A218-862F8126CF50}" type="slidenum">
              <a:rPr lang="zh-CN" altLang="en-US" smtClean="0"/>
              <a:t>20</a:t>
            </a:fld>
            <a:endParaRPr lang="zh-CN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内容占位符 4"/>
              <p:cNvSpPr>
                <a:spLocks noGrp="1"/>
              </p:cNvSpPr>
              <p:nvPr/>
            </p:nvSpPr>
            <p:spPr bwMode="auto">
              <a:xfrm>
                <a:off x="302261" y="908719"/>
                <a:ext cx="8539477" cy="564765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lvl1pPr marL="288290" indent="-288290" algn="l" rtl="0" eaLnBrk="0" fontAlgn="base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Font typeface="Arial" panose="020B0604020202020204" pitchFamily="34" charset="0"/>
                  <a:buChar char="•"/>
                  <a:tabLst>
                    <a:tab pos="5198745" algn="l"/>
                  </a:tabLst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47700" indent="-342900" algn="l" rtl="0" eaLnBrk="0" fontAlgn="base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Font typeface="Arial" panose="020B0604020202020204" pitchFamily="34" charset="0"/>
                  <a:buChar char="◦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669925" indent="-285750" algn="l" rtl="0" eaLnBrk="0" fontAlgn="base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852805" indent="-285750" algn="l" rtl="0" eaLnBrk="0" fontAlgn="base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035685" indent="-285750" algn="l" rtl="0" eaLnBrk="0" fontAlgn="base" hangingPunct="0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CN" sz="2400" dirty="0"/>
                  <a:t>Traditional ML</a:t>
                </a:r>
              </a:p>
              <a:p>
                <a:pPr lvl="1">
                  <a:buFont typeface="Wingdings" panose="05000000000000000000" pitchFamily="2" charset="2"/>
                  <a:buChar char="ü"/>
                </a:pPr>
                <a:r>
                  <a:rPr lang="en-US" altLang="zh-CN" sz="1600" dirty="0"/>
                  <a:t>When Easy and Hard Examples Meet Noisy Labels.  (AAAI’24 Under review)</a:t>
                </a:r>
              </a:p>
              <a:p>
                <a:pPr lvl="1"/>
                <a:r>
                  <a:rPr lang="en-US" altLang="zh-CN" sz="1600" dirty="0"/>
                  <a:t>Aleatoric and epistemic uncertainty &amp; Open-set Annotation. (CVPR’22 </a:t>
                </a:r>
                <a14:m>
                  <m:oMath xmlns:m="http://schemas.openxmlformats.org/officeDocument/2006/math">
                    <m:r>
                      <a:rPr lang="en-US" altLang="zh-CN" sz="1600" b="0" i="1" smtClean="0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altLang="zh-CN" sz="1600" dirty="0"/>
                  <a:t> TPAMI)</a:t>
                </a:r>
              </a:p>
              <a:p>
                <a:pPr lvl="1"/>
                <a:r>
                  <a:rPr lang="en-US" altLang="zh-CN" sz="1600" dirty="0"/>
                  <a:t>SBN &amp; (Test-time Adaption) TTA &amp; Active Learning &amp; Noisy Labels …</a:t>
                </a:r>
              </a:p>
              <a:p>
                <a:pPr lvl="1"/>
                <a:endParaRPr lang="en-US" altLang="zh-CN" sz="1800" dirty="0"/>
              </a:p>
              <a:p>
                <a:r>
                  <a:rPr lang="en-US" altLang="zh-CN" sz="2400" dirty="0">
                    <a:solidFill>
                      <a:srgbClr val="FF0000"/>
                    </a:solidFill>
                  </a:rPr>
                  <a:t>Data-centric AI</a:t>
                </a:r>
              </a:p>
              <a:p>
                <a:pPr lvl="1"/>
                <a:r>
                  <a:rPr lang="en-US" altLang="zh-CN" sz="1600" dirty="0"/>
                  <a:t>Active Learning for tuning LLMs. (</a:t>
                </a:r>
                <a14:m>
                  <m:oMath xmlns:m="http://schemas.openxmlformats.org/officeDocument/2006/math">
                    <m:r>
                      <a:rPr lang="en-US" altLang="zh-CN" sz="1600">
                        <a:latin typeface="Cambria Math" panose="02040503050406030204" pitchFamily="18" charset="0"/>
                      </a:rPr>
                      <m:t>→ </m:t>
                    </m:r>
                  </m:oMath>
                </a14:m>
                <a:r>
                  <a:rPr lang="en-US" altLang="zh-CN" sz="1600" dirty="0"/>
                  <a:t>IJCAI’24)</a:t>
                </a:r>
              </a:p>
              <a:p>
                <a:pPr lvl="1"/>
                <a:r>
                  <a:rPr lang="en-US" altLang="zh-CN" sz="1600" dirty="0"/>
                  <a:t>How to Generate the Best Prompts for Fine-Tuning. </a:t>
                </a:r>
              </a:p>
              <a:p>
                <a:pPr lvl="1"/>
                <a:r>
                  <a:rPr lang="en-US" altLang="zh-CN" sz="1600" dirty="0"/>
                  <a:t>……</a:t>
                </a:r>
              </a:p>
              <a:p>
                <a:pPr marL="304800" lvl="1" indent="0">
                  <a:buNone/>
                </a:pPr>
                <a:endParaRPr lang="en-US" altLang="zh-CN" sz="1400" dirty="0"/>
              </a:p>
              <a:p>
                <a:r>
                  <a:rPr lang="en-US" altLang="zh-CN" sz="2400" dirty="0">
                    <a:solidFill>
                      <a:srgbClr val="FF0000"/>
                    </a:solidFill>
                  </a:rPr>
                  <a:t>LLMs-Attack</a:t>
                </a:r>
              </a:p>
              <a:p>
                <a:pPr lvl="1"/>
                <a:r>
                  <a:rPr lang="en-US" altLang="zh-CN" sz="1600" dirty="0"/>
                  <a:t>OOD &amp; Hallucination attack. (</a:t>
                </a:r>
                <a14:m>
                  <m:oMath xmlns:m="http://schemas.openxmlformats.org/officeDocument/2006/math">
                    <m:r>
                      <a:rPr lang="en-US" altLang="zh-CN" sz="1600" b="0" i="1" smtClean="0">
                        <a:latin typeface="Cambria Math" panose="02040503050406030204" pitchFamily="18" charset="0"/>
                      </a:rPr>
                      <m:t>→ </m:t>
                    </m:r>
                  </m:oMath>
                </a14:m>
                <a:r>
                  <a:rPr lang="en-US" altLang="zh-CN" sz="1600" dirty="0"/>
                  <a:t>ICLR’24)</a:t>
                </a:r>
              </a:p>
              <a:p>
                <a:pPr lvl="1"/>
                <a:r>
                  <a:rPr lang="en-US" altLang="zh-CN" sz="1600" dirty="0"/>
                  <a:t>Token &amp; Sentence semantics attack. (</a:t>
                </a:r>
                <a14:m>
                  <m:oMath xmlns:m="http://schemas.openxmlformats.org/officeDocument/2006/math">
                    <m:r>
                      <a:rPr lang="en-US" altLang="zh-CN" sz="1600" b="0" i="1" smtClean="0">
                        <a:latin typeface="Cambria Math" panose="02040503050406030204" pitchFamily="18" charset="0"/>
                      </a:rPr>
                      <m:t>→ </m:t>
                    </m:r>
                  </m:oMath>
                </a14:m>
                <a:r>
                  <a:rPr lang="en-US" altLang="zh-CN" sz="1600" dirty="0"/>
                  <a:t>ICLR’24)</a:t>
                </a:r>
              </a:p>
              <a:p>
                <a:pPr marL="304800" lvl="1" indent="0">
                  <a:buNone/>
                </a:pPr>
                <a:endParaRPr lang="en-US" altLang="zh-CN" sz="1400" dirty="0"/>
              </a:p>
              <a:p>
                <a:r>
                  <a:rPr lang="en" altLang="zh-CN" sz="2400" dirty="0"/>
                  <a:t>AI Generated Automation (</a:t>
                </a:r>
                <a:r>
                  <a:rPr lang="en-US" altLang="zh-CN" sz="2400" dirty="0"/>
                  <a:t>AIGA</a:t>
                </a:r>
                <a:r>
                  <a:rPr lang="en" altLang="zh-CN" sz="2400" dirty="0"/>
                  <a:t>)</a:t>
                </a:r>
                <a:endParaRPr lang="en-US" altLang="zh-CN" sz="2400" dirty="0"/>
              </a:p>
              <a:p>
                <a:pPr lvl="1"/>
                <a:r>
                  <a:rPr lang="en-US" altLang="zh-CN" sz="1600" dirty="0"/>
                  <a:t>DeMO: Large Decision Model. (……)</a:t>
                </a:r>
              </a:p>
              <a:p>
                <a:pPr lvl="1"/>
                <a:r>
                  <a:rPr lang="en-US" altLang="zh-CN" sz="1600" dirty="0"/>
                  <a:t>Thinking Hierarchy in LLMs. (…….)</a:t>
                </a:r>
              </a:p>
              <a:p>
                <a:pPr lvl="1"/>
                <a:endParaRPr lang="en-US" altLang="zh-CN" sz="2000" dirty="0"/>
              </a:p>
            </p:txBody>
          </p:sp>
        </mc:Choice>
        <mc:Fallback>
          <p:sp>
            <p:nvSpPr>
              <p:cNvPr id="2" name="内容占位符 4"/>
              <p:cNvSpPr>
                <a:spLocks noGrp="1"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02261" y="908719"/>
                <a:ext cx="8539477" cy="5647655"/>
              </a:xfrm>
              <a:prstGeom prst="rect">
                <a:avLst/>
              </a:prstGeom>
              <a:blipFill>
                <a:blip r:embed="rId4"/>
                <a:stretch>
                  <a:fillRect l="-1042" t="-897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5"/>
    </mc:Choice>
    <mc:Fallback xmlns="">
      <p:transition spd="slow" advTm="345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27584" y="1916832"/>
            <a:ext cx="7488831" cy="1004046"/>
          </a:xfrm>
        </p:spPr>
        <p:txBody>
          <a:bodyPr>
            <a:normAutofit/>
          </a:bodyPr>
          <a:lstStyle/>
          <a:p>
            <a:r>
              <a:rPr kumimoji="1" lang="en-US" altLang="zh-CN" dirty="0"/>
              <a:t>Thanks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Motivation</a:t>
            </a:r>
          </a:p>
        </p:txBody>
      </p:sp>
      <p:sp>
        <p:nvSpPr>
          <p:cNvPr id="18" name="灯片编号占位符 2"/>
          <p:cNvSpPr>
            <a:spLocks noGrp="1"/>
          </p:cNvSpPr>
          <p:nvPr>
            <p:ph type="sldNum" sz="quarter" idx="11"/>
          </p:nvPr>
        </p:nvSpPr>
        <p:spPr>
          <a:xfrm>
            <a:off x="8324850" y="6556375"/>
            <a:ext cx="776288" cy="365125"/>
          </a:xfrm>
        </p:spPr>
        <p:txBody>
          <a:bodyPr/>
          <a:lstStyle/>
          <a:p>
            <a:pPr>
              <a:defRPr/>
            </a:pPr>
            <a:fld id="{B0140D6E-A86A-4C58-A218-862F8126CF50}" type="slidenum">
              <a:rPr lang="zh-CN" altLang="en-US" smtClean="0"/>
              <a:t>3</a:t>
            </a:fld>
            <a:endParaRPr lang="zh-CN" alt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6FEB950-0E3F-4218-6D70-75C06E6680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033" y="836712"/>
            <a:ext cx="7772400" cy="3764083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9D24AD0B-A1A9-EF68-319F-C50F92A9D9DD}"/>
              </a:ext>
            </a:extLst>
          </p:cNvPr>
          <p:cNvSpPr/>
          <p:nvPr/>
        </p:nvSpPr>
        <p:spPr>
          <a:xfrm>
            <a:off x="1008336" y="5238289"/>
            <a:ext cx="7125793" cy="5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/>
              <a:t>Confidence measures could be important in some real scenarios.</a:t>
            </a:r>
            <a:endParaRPr kumimoji="1" lang="zh-CN" altLang="en-US" sz="2000" b="1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16490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5"/>
    </mc:Choice>
    <mc:Fallback xmlns="">
      <p:transition spd="slow" advTm="345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Motivation</a:t>
            </a:r>
          </a:p>
        </p:txBody>
      </p:sp>
      <p:sp>
        <p:nvSpPr>
          <p:cNvPr id="18" name="灯片编号占位符 2"/>
          <p:cNvSpPr>
            <a:spLocks noGrp="1"/>
          </p:cNvSpPr>
          <p:nvPr>
            <p:ph type="sldNum" sz="quarter" idx="11"/>
          </p:nvPr>
        </p:nvSpPr>
        <p:spPr>
          <a:xfrm>
            <a:off x="8324850" y="6556375"/>
            <a:ext cx="776288" cy="365125"/>
          </a:xfrm>
        </p:spPr>
        <p:txBody>
          <a:bodyPr/>
          <a:lstStyle/>
          <a:p>
            <a:pPr>
              <a:defRPr/>
            </a:pPr>
            <a:fld id="{B0140D6E-A86A-4C58-A218-862F8126CF50}" type="slidenum">
              <a:rPr lang="zh-CN" altLang="en-US" smtClean="0"/>
              <a:t>4</a:t>
            </a:fld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CD98FE8-D4DB-17F9-478F-83C4F28BD0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033" y="836712"/>
            <a:ext cx="7772400" cy="398866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7C9EEEBB-33E4-4C83-E35C-9333BF85888A}"/>
              </a:ext>
            </a:extLst>
          </p:cNvPr>
          <p:cNvSpPr/>
          <p:nvPr/>
        </p:nvSpPr>
        <p:spPr>
          <a:xfrm>
            <a:off x="1008336" y="5238289"/>
            <a:ext cx="7125793" cy="5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/>
              <a:t>Overconfidence phenomenon occurs in DNNs.</a:t>
            </a:r>
            <a:endParaRPr kumimoji="1" lang="zh-CN" altLang="en-US" sz="2000" b="1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93592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5"/>
    </mc:Choice>
    <mc:Fallback xmlns="">
      <p:transition spd="slow" advTm="345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Motivation</a:t>
            </a:r>
          </a:p>
        </p:txBody>
      </p:sp>
      <p:sp>
        <p:nvSpPr>
          <p:cNvPr id="18" name="灯片编号占位符 2"/>
          <p:cNvSpPr>
            <a:spLocks noGrp="1"/>
          </p:cNvSpPr>
          <p:nvPr>
            <p:ph type="sldNum" sz="quarter" idx="11"/>
          </p:nvPr>
        </p:nvSpPr>
        <p:spPr>
          <a:xfrm>
            <a:off x="8324850" y="6556375"/>
            <a:ext cx="776288" cy="365125"/>
          </a:xfrm>
        </p:spPr>
        <p:txBody>
          <a:bodyPr/>
          <a:lstStyle/>
          <a:p>
            <a:pPr>
              <a:defRPr/>
            </a:pPr>
            <a:fld id="{B0140D6E-A86A-4C58-A218-862F8126CF50}" type="slidenum">
              <a:rPr lang="zh-CN" altLang="en-US" smtClean="0"/>
              <a:t>5</a:t>
            </a:fld>
            <a:endParaRPr lang="zh-CN" altLang="en-US" dirty="0"/>
          </a:p>
        </p:txBody>
      </p:sp>
      <p:sp>
        <p:nvSpPr>
          <p:cNvPr id="2" name="内容占位符 4">
            <a:extLst>
              <a:ext uri="{FF2B5EF4-FFF2-40B4-BE49-F238E27FC236}">
                <a16:creationId xmlns:a16="http://schemas.microsoft.com/office/drawing/2014/main" id="{43833581-DDC0-5E21-4BA7-94376BA15484}"/>
              </a:ext>
            </a:extLst>
          </p:cNvPr>
          <p:cNvSpPr>
            <a:spLocks noGrp="1"/>
          </p:cNvSpPr>
          <p:nvPr/>
        </p:nvSpPr>
        <p:spPr bwMode="auto">
          <a:xfrm>
            <a:off x="302261" y="908720"/>
            <a:ext cx="8539477" cy="52498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288290" indent="-288290" algn="l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tabLst>
                <a:tab pos="5198745" algn="l"/>
              </a:tabLst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7700" indent="-342900" algn="l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◦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69925" indent="-285750" algn="l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2805" indent="-285750" algn="l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5685" indent="-285750" algn="l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dirty="0"/>
              <a:t>Problems</a:t>
            </a:r>
          </a:p>
          <a:p>
            <a:pPr lvl="1"/>
            <a:r>
              <a:rPr lang="en-US" altLang="zh-CN" sz="2000" dirty="0"/>
              <a:t>Overconfidence (Miscalibration) phenomenon.</a:t>
            </a:r>
          </a:p>
          <a:p>
            <a:pPr lvl="1"/>
            <a:r>
              <a:rPr lang="en-US" altLang="zh-CN" sz="2000" dirty="0"/>
              <a:t>Confidence measures could be important in some real scenarios.</a:t>
            </a:r>
          </a:p>
          <a:p>
            <a:endParaRPr lang="en-US" altLang="zh-CN" sz="1800" dirty="0"/>
          </a:p>
          <a:p>
            <a:endParaRPr lang="en-US" altLang="zh-CN" sz="1800" dirty="0"/>
          </a:p>
          <a:p>
            <a:r>
              <a:rPr lang="en-US" altLang="zh-CN" sz="2400" dirty="0"/>
              <a:t>Questions</a:t>
            </a:r>
          </a:p>
          <a:p>
            <a:pPr lvl="1"/>
            <a:r>
              <a:rPr lang="en-US" altLang="zh-CN" sz="2000" dirty="0"/>
              <a:t>How can we define/measure/visualize miscalibration?</a:t>
            </a:r>
            <a:endParaRPr lang="en-US" altLang="zh-CN" dirty="0"/>
          </a:p>
          <a:p>
            <a:pPr lvl="1"/>
            <a:r>
              <a:rPr lang="en-US" altLang="zh-CN" sz="2000" dirty="0"/>
              <a:t>What makes DNNs mis-calibrated? </a:t>
            </a:r>
          </a:p>
          <a:p>
            <a:pPr lvl="1"/>
            <a:r>
              <a:rPr lang="en-US" altLang="zh-CN" sz="2000" dirty="0"/>
              <a:t>How can we correct miscalibration? </a:t>
            </a:r>
            <a:endParaRPr lang="en-US" altLang="zh-CN" sz="16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89684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5"/>
    </mc:Choice>
    <mc:Fallback xmlns="">
      <p:transition spd="slow" advTm="345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The first question</a:t>
            </a:r>
          </a:p>
        </p:txBody>
      </p:sp>
      <p:sp>
        <p:nvSpPr>
          <p:cNvPr id="18" name="灯片编号占位符 2"/>
          <p:cNvSpPr>
            <a:spLocks noGrp="1"/>
          </p:cNvSpPr>
          <p:nvPr>
            <p:ph type="sldNum" sz="quarter" idx="11"/>
          </p:nvPr>
        </p:nvSpPr>
        <p:spPr>
          <a:xfrm>
            <a:off x="8324850" y="6556375"/>
            <a:ext cx="776288" cy="365125"/>
          </a:xfrm>
        </p:spPr>
        <p:txBody>
          <a:bodyPr/>
          <a:lstStyle/>
          <a:p>
            <a:pPr>
              <a:defRPr/>
            </a:pPr>
            <a:fld id="{B0140D6E-A86A-4C58-A218-862F8126CF50}" type="slidenum">
              <a:rPr lang="zh-CN" altLang="en-US" smtClean="0"/>
              <a:t>6</a:t>
            </a:fld>
            <a:endParaRPr lang="zh-CN" altLang="en-US" dirty="0"/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B6AD0B0C-8170-9322-D05E-A8962FA40609}"/>
              </a:ext>
            </a:extLst>
          </p:cNvPr>
          <p:cNvGrpSpPr/>
          <p:nvPr/>
        </p:nvGrpSpPr>
        <p:grpSpPr>
          <a:xfrm>
            <a:off x="579936" y="3122676"/>
            <a:ext cx="8106097" cy="612648"/>
            <a:chOff x="579936" y="3122676"/>
            <a:chExt cx="8106097" cy="612648"/>
          </a:xfrm>
        </p:grpSpPr>
        <p:sp>
          <p:nvSpPr>
            <p:cNvPr id="11" name="流程 10">
              <a:extLst>
                <a:ext uri="{FF2B5EF4-FFF2-40B4-BE49-F238E27FC236}">
                  <a16:creationId xmlns:a16="http://schemas.microsoft.com/office/drawing/2014/main" id="{A6FB0BF0-F7F3-8AF2-79C6-792A12DE9ECD}"/>
                </a:ext>
              </a:extLst>
            </p:cNvPr>
            <p:cNvSpPr/>
            <p:nvPr/>
          </p:nvSpPr>
          <p:spPr>
            <a:xfrm>
              <a:off x="579936" y="3122676"/>
              <a:ext cx="8074473" cy="612648"/>
            </a:xfrm>
            <a:prstGeom prst="flowChartProcess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2D560DAB-F540-B18B-B7A3-28C23408B3B3}"/>
                </a:ext>
              </a:extLst>
            </p:cNvPr>
            <p:cNvSpPr txBox="1"/>
            <p:nvPr/>
          </p:nvSpPr>
          <p:spPr>
            <a:xfrm>
              <a:off x="611560" y="3167390"/>
              <a:ext cx="8074473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2800" dirty="0">
                  <a:solidFill>
                    <a:schemeClr val="bg1"/>
                  </a:solidFill>
                </a:rPr>
                <a:t>How can we define/measure/visualize miscalibration?</a:t>
              </a:r>
              <a:endParaRPr lang="zh-CN" altLang="en-US" sz="2800" dirty="0">
                <a:solidFill>
                  <a:schemeClr val="bg1"/>
                </a:solidFill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1363346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5"/>
    </mc:Choice>
    <mc:Fallback xmlns="">
      <p:transition spd="slow" advTm="345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Define miscalibration</a:t>
            </a:r>
          </a:p>
        </p:txBody>
      </p:sp>
      <p:sp>
        <p:nvSpPr>
          <p:cNvPr id="18" name="灯片编号占位符 2"/>
          <p:cNvSpPr>
            <a:spLocks noGrp="1"/>
          </p:cNvSpPr>
          <p:nvPr>
            <p:ph type="sldNum" sz="quarter" idx="11"/>
          </p:nvPr>
        </p:nvSpPr>
        <p:spPr>
          <a:xfrm>
            <a:off x="8324850" y="6556375"/>
            <a:ext cx="776288" cy="365125"/>
          </a:xfrm>
        </p:spPr>
        <p:txBody>
          <a:bodyPr/>
          <a:lstStyle/>
          <a:p>
            <a:pPr>
              <a:defRPr/>
            </a:pPr>
            <a:fld id="{B0140D6E-A86A-4C58-A218-862F8126CF50}" type="slidenum">
              <a:rPr lang="zh-CN" altLang="en-US" smtClean="0"/>
              <a:t>7</a:t>
            </a:fld>
            <a:endParaRPr lang="zh-CN" altLang="en-US" dirty="0"/>
          </a:p>
        </p:txBody>
      </p:sp>
      <p:sp>
        <p:nvSpPr>
          <p:cNvPr id="2" name="内容占位符 4">
            <a:extLst>
              <a:ext uri="{FF2B5EF4-FFF2-40B4-BE49-F238E27FC236}">
                <a16:creationId xmlns:a16="http://schemas.microsoft.com/office/drawing/2014/main" id="{43833581-DDC0-5E21-4BA7-94376BA15484}"/>
              </a:ext>
            </a:extLst>
          </p:cNvPr>
          <p:cNvSpPr>
            <a:spLocks noGrp="1"/>
          </p:cNvSpPr>
          <p:nvPr/>
        </p:nvSpPr>
        <p:spPr bwMode="auto">
          <a:xfrm>
            <a:off x="302261" y="908720"/>
            <a:ext cx="8539477" cy="52498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288290" indent="-288290" algn="l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tabLst>
                <a:tab pos="5198745" algn="l"/>
              </a:tabLst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7700" indent="-342900" algn="l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◦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69925" indent="-285750" algn="l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2805" indent="-285750" algn="l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5685" indent="-285750" algn="l" rtl="0" eaLnBrk="0" fontAlgn="base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dirty="0"/>
              <a:t>Perfectly calibrated model</a:t>
            </a:r>
          </a:p>
          <a:p>
            <a:endParaRPr lang="en-US" altLang="zh-CN" sz="1800" dirty="0"/>
          </a:p>
          <a:p>
            <a:endParaRPr lang="en-US" altLang="zh-CN" sz="1800" dirty="0"/>
          </a:p>
          <a:p>
            <a:r>
              <a:rPr lang="en-US" altLang="zh-CN" sz="2400" dirty="0"/>
              <a:t>Expected Calibrated Error (ECE)</a:t>
            </a:r>
          </a:p>
          <a:p>
            <a:endParaRPr lang="en-US" altLang="zh-CN" sz="2400" dirty="0"/>
          </a:p>
          <a:p>
            <a:endParaRPr lang="en-US" altLang="zh-CN" sz="2400" dirty="0"/>
          </a:p>
          <a:p>
            <a:r>
              <a:rPr lang="en-US" altLang="zh-CN" sz="2400" dirty="0"/>
              <a:t>ECE can be approximated by</a:t>
            </a:r>
          </a:p>
          <a:p>
            <a:pPr marL="0" indent="0">
              <a:buNone/>
            </a:pPr>
            <a:endParaRPr lang="en-US" altLang="zh-CN" sz="2400" dirty="0"/>
          </a:p>
          <a:p>
            <a:pPr marL="0" indent="0">
              <a:buNone/>
            </a:pPr>
            <a:r>
              <a:rPr lang="en-US" altLang="zh-CN" sz="2400" dirty="0"/>
              <a:t>    where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94D1CCE-26BD-DB67-47F6-3674E2F75D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69195" y="1340768"/>
            <a:ext cx="4405610" cy="566031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CB0451A7-C5ED-947C-91B0-B4070D761C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83768" y="2603066"/>
            <a:ext cx="2952328" cy="57196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21A91334-9BA6-C4FB-FC7B-752AEC98C02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83768" y="3871294"/>
            <a:ext cx="3982806" cy="84119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2933DD28-C219-70FE-3799-CC059601BE1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91527" y="4829436"/>
            <a:ext cx="6767287" cy="68779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28355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5"/>
    </mc:Choice>
    <mc:Fallback xmlns="">
      <p:transition spd="slow" advTm="345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Measure miscalibration</a:t>
            </a:r>
          </a:p>
        </p:txBody>
      </p:sp>
      <p:sp>
        <p:nvSpPr>
          <p:cNvPr id="18" name="灯片编号占位符 2"/>
          <p:cNvSpPr>
            <a:spLocks noGrp="1"/>
          </p:cNvSpPr>
          <p:nvPr>
            <p:ph type="sldNum" sz="quarter" idx="11"/>
          </p:nvPr>
        </p:nvSpPr>
        <p:spPr>
          <a:xfrm>
            <a:off x="8324850" y="6556375"/>
            <a:ext cx="776288" cy="365125"/>
          </a:xfrm>
        </p:spPr>
        <p:txBody>
          <a:bodyPr/>
          <a:lstStyle/>
          <a:p>
            <a:pPr>
              <a:defRPr/>
            </a:pPr>
            <a:fld id="{B0140D6E-A86A-4C58-A218-862F8126CF50}" type="slidenum">
              <a:rPr lang="zh-CN" altLang="en-US" smtClean="0"/>
              <a:t>8</a:t>
            </a:fld>
            <a:endParaRPr lang="zh-CN" altLang="en-US" dirty="0"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866B9040-52BC-24D0-575D-7AE7DDB836F1}"/>
              </a:ext>
            </a:extLst>
          </p:cNvPr>
          <p:cNvGrpSpPr/>
          <p:nvPr/>
        </p:nvGrpSpPr>
        <p:grpSpPr>
          <a:xfrm>
            <a:off x="456433" y="1052736"/>
            <a:ext cx="8229600" cy="4590987"/>
            <a:chOff x="685800" y="1480605"/>
            <a:chExt cx="8229600" cy="4590987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E8EFC202-D16B-9D60-F60D-EF4E6F0A5AB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85800" y="1480605"/>
              <a:ext cx="7772400" cy="3896789"/>
            </a:xfrm>
            <a:prstGeom prst="rect">
              <a:avLst/>
            </a:prstGeom>
          </p:spPr>
        </p:pic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0253AB95-39BE-6AAB-8DD9-67CA16E0C1D0}"/>
                </a:ext>
              </a:extLst>
            </p:cNvPr>
            <p:cNvSpPr/>
            <p:nvPr/>
          </p:nvSpPr>
          <p:spPr>
            <a:xfrm>
              <a:off x="8001000" y="5157192"/>
              <a:ext cx="914400" cy="914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9" name="矩形 8">
            <a:extLst>
              <a:ext uri="{FF2B5EF4-FFF2-40B4-BE49-F238E27FC236}">
                <a16:creationId xmlns:a16="http://schemas.microsoft.com/office/drawing/2014/main" id="{146A4B52-E3BA-B5AA-D02B-7DC9055C9CD7}"/>
              </a:ext>
            </a:extLst>
          </p:cNvPr>
          <p:cNvSpPr/>
          <p:nvPr/>
        </p:nvSpPr>
        <p:spPr>
          <a:xfrm>
            <a:off x="1008336" y="5238289"/>
            <a:ext cx="7125793" cy="5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/>
              <a:t>Group by its prediction probability</a:t>
            </a:r>
            <a:endParaRPr kumimoji="1" lang="zh-CN" altLang="en-US" sz="2000" b="1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13021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5"/>
    </mc:Choice>
    <mc:Fallback xmlns="">
      <p:transition spd="slow" advTm="345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Measure miscalibration</a:t>
            </a:r>
          </a:p>
        </p:txBody>
      </p:sp>
      <p:sp>
        <p:nvSpPr>
          <p:cNvPr id="18" name="灯片编号占位符 2"/>
          <p:cNvSpPr>
            <a:spLocks noGrp="1"/>
          </p:cNvSpPr>
          <p:nvPr>
            <p:ph type="sldNum" sz="quarter" idx="11"/>
          </p:nvPr>
        </p:nvSpPr>
        <p:spPr>
          <a:xfrm>
            <a:off x="8324850" y="6556375"/>
            <a:ext cx="776288" cy="365125"/>
          </a:xfrm>
        </p:spPr>
        <p:txBody>
          <a:bodyPr/>
          <a:lstStyle/>
          <a:p>
            <a:pPr>
              <a:defRPr/>
            </a:pPr>
            <a:fld id="{B0140D6E-A86A-4C58-A218-862F8126CF50}" type="slidenum">
              <a:rPr lang="zh-CN" altLang="en-US" smtClean="0"/>
              <a:t>9</a:t>
            </a:fld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039A8CB9-6B34-546F-ED28-380BB88758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433" y="1340768"/>
            <a:ext cx="8229600" cy="400929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145652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5"/>
    </mc:Choice>
    <mc:Fallback xmlns="">
      <p:transition spd="slow" advTm="345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1|0.1|0.1|0.1|0.1|0.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1|0.1|0.1|0.1|0.1|0.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1|0.1|0.1|0.1|0.1|0.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1|0.1|0.1|0.1|0.1|0.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1|0.1|0.1|0.1|0.1|0.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1|0.1|0.1|0.1|0.1|0.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1|0.1|0.1|0.1|0.1|0.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1|0.1|0.1|0.1|0.1|0.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1|0.1|0.1|0.1|0.1|0.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1|0.1|0.1|0.1|0.1|0.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1|0.1|0.1|0.1|0.1|0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1|0.1|0.1|0.1|0.1|0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1|0.1|0.1|0.1|0.1|0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1|0.1|0.1|0.1|0.1|0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1|0.1|0.1|0.1|0.1|0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1|0.1|0.1|0.1|0.1|0.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1|0.1|0.1|0.1|0.1|0.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1|0.1|0.1|0.1|0.1|0.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1|0.1|0.1|0.1|0.1|0.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3">
      <a:majorFont>
        <a:latin typeface="Cambria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820</TotalTime>
  <Words>346</Words>
  <Application>Microsoft Macintosh PowerPoint</Application>
  <PresentationFormat>全屏显示(4:3)</PresentationFormat>
  <Paragraphs>108</Paragraphs>
  <Slides>21</Slides>
  <Notes>19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9" baseType="lpstr">
      <vt:lpstr>等线</vt:lpstr>
      <vt:lpstr>微软雅黑</vt:lpstr>
      <vt:lpstr>Arial</vt:lpstr>
      <vt:lpstr>Calibri</vt:lpstr>
      <vt:lpstr>Cambria</vt:lpstr>
      <vt:lpstr>Cambria Math</vt:lpstr>
      <vt:lpstr>Wingdings</vt:lpstr>
      <vt:lpstr>Office 主题​​</vt:lpstr>
      <vt:lpstr>On Calibration of Modern Neural Networks</vt:lpstr>
      <vt:lpstr>Motivation</vt:lpstr>
      <vt:lpstr>Motivation</vt:lpstr>
      <vt:lpstr>Motivation</vt:lpstr>
      <vt:lpstr>Motivation</vt:lpstr>
      <vt:lpstr>The first question</vt:lpstr>
      <vt:lpstr>Define miscalibration</vt:lpstr>
      <vt:lpstr>Measure miscalibration</vt:lpstr>
      <vt:lpstr>Measure miscalibration</vt:lpstr>
      <vt:lpstr>Visualize miscalibration</vt:lpstr>
      <vt:lpstr>The second question</vt:lpstr>
      <vt:lpstr>Neural network evaluation</vt:lpstr>
      <vt:lpstr>Increased network capacity</vt:lpstr>
      <vt:lpstr>Batch normalization &amp; Regularization</vt:lpstr>
      <vt:lpstr>NLL overfitting</vt:lpstr>
      <vt:lpstr>The third question</vt:lpstr>
      <vt:lpstr>Temperature scaling</vt:lpstr>
      <vt:lpstr>Experiments</vt:lpstr>
      <vt:lpstr>Experiments</vt:lpstr>
      <vt:lpstr>Awesome topics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huangsj</dc:creator>
  <cp:lastModifiedBy>Microsoft Office User</cp:lastModifiedBy>
  <cp:revision>3880</cp:revision>
  <dcterms:created xsi:type="dcterms:W3CDTF">2023-07-19T19:03:56Z</dcterms:created>
  <dcterms:modified xsi:type="dcterms:W3CDTF">2023-09-08T10:01:02Z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AE2332C20AB6202D9C33B86494DC403E_42</vt:lpwstr>
  </property>
  <property fmtid="{D5CDD505-2E9C-101B-9397-08002B2CF9AE}" pid="3" name="KSOProductBuildVer">
    <vt:lpwstr>2052-5.3.0.7863</vt:lpwstr>
  </property>
</Properties>
</file>

<file path=docProps/thumbnail.jpeg>
</file>